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44"/>
  </p:notesMasterIdLst>
  <p:handoutMasterIdLst>
    <p:handoutMasterId r:id="rId45"/>
  </p:handoutMasterIdLst>
  <p:sldIdLst>
    <p:sldId id="256" r:id="rId2"/>
    <p:sldId id="332" r:id="rId3"/>
    <p:sldId id="333" r:id="rId4"/>
    <p:sldId id="257" r:id="rId5"/>
    <p:sldId id="311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2" r:id="rId14"/>
    <p:sldId id="341" r:id="rId15"/>
    <p:sldId id="343" r:id="rId16"/>
    <p:sldId id="325" r:id="rId17"/>
    <p:sldId id="344" r:id="rId18"/>
    <p:sldId id="346" r:id="rId19"/>
    <p:sldId id="347" r:id="rId20"/>
    <p:sldId id="348" r:id="rId21"/>
    <p:sldId id="350" r:id="rId22"/>
    <p:sldId id="349" r:id="rId23"/>
    <p:sldId id="351" r:id="rId24"/>
    <p:sldId id="345" r:id="rId25"/>
    <p:sldId id="352" r:id="rId26"/>
    <p:sldId id="355" r:id="rId27"/>
    <p:sldId id="356" r:id="rId28"/>
    <p:sldId id="358" r:id="rId29"/>
    <p:sldId id="359" r:id="rId30"/>
    <p:sldId id="360" r:id="rId31"/>
    <p:sldId id="361" r:id="rId32"/>
    <p:sldId id="353" r:id="rId33"/>
    <p:sldId id="362" r:id="rId34"/>
    <p:sldId id="363" r:id="rId35"/>
    <p:sldId id="364" r:id="rId36"/>
    <p:sldId id="354" r:id="rId37"/>
    <p:sldId id="366" r:id="rId38"/>
    <p:sldId id="367" r:id="rId39"/>
    <p:sldId id="368" r:id="rId40"/>
    <p:sldId id="330" r:id="rId41"/>
    <p:sldId id="331" r:id="rId42"/>
    <p:sldId id="281" r:id="rId43"/>
  </p:sldIdLst>
  <p:sldSz cx="9144000" cy="6858000" type="screen4x3"/>
  <p:notesSz cx="6735763" cy="98694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3" autoAdjust="0"/>
    <p:restoredTop sz="88148" autoAdjust="0"/>
  </p:normalViewPr>
  <p:slideViewPr>
    <p:cSldViewPr>
      <p:cViewPr varScale="1">
        <p:scale>
          <a:sx n="59" d="100"/>
          <a:sy n="59" d="100"/>
        </p:scale>
        <p:origin x="14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143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Bá Thắng" userId="5e533826-2ba1-4543-aa3b-da93bd407a75" providerId="ADAL" clId="{95641FC2-9183-4DC5-A5DE-225E2CC31CF5}"/>
    <pc:docChg chg="custSel modSld">
      <pc:chgData name="Nguyễn Bá Thắng" userId="5e533826-2ba1-4543-aa3b-da93bd407a75" providerId="ADAL" clId="{95641FC2-9183-4DC5-A5DE-225E2CC31CF5}" dt="2020-05-01T07:11:00.877" v="2474" actId="20577"/>
      <pc:docMkLst>
        <pc:docMk/>
      </pc:docMkLst>
      <pc:sldChg chg="modNotesTx">
        <pc:chgData name="Nguyễn Bá Thắng" userId="5e533826-2ba1-4543-aa3b-da93bd407a75" providerId="ADAL" clId="{95641FC2-9183-4DC5-A5DE-225E2CC31CF5}" dt="2020-05-01T06:20:50.320" v="342" actId="20577"/>
        <pc:sldMkLst>
          <pc:docMk/>
          <pc:sldMk cId="0" sldId="257"/>
        </pc:sldMkLst>
      </pc:sldChg>
      <pc:sldChg chg="modNotesTx">
        <pc:chgData name="Nguyễn Bá Thắng" userId="5e533826-2ba1-4543-aa3b-da93bd407a75" providerId="ADAL" clId="{95641FC2-9183-4DC5-A5DE-225E2CC31CF5}" dt="2020-05-01T06:56:01.880" v="617" actId="5793"/>
        <pc:sldMkLst>
          <pc:docMk/>
          <pc:sldMk cId="0" sldId="325"/>
        </pc:sldMkLst>
      </pc:sldChg>
      <pc:sldChg chg="modNotesTx">
        <pc:chgData name="Nguyễn Bá Thắng" userId="5e533826-2ba1-4543-aa3b-da93bd407a75" providerId="ADAL" clId="{95641FC2-9183-4DC5-A5DE-225E2CC31CF5}" dt="2020-05-01T07:11:00.877" v="2474" actId="20577"/>
        <pc:sldMkLst>
          <pc:docMk/>
          <pc:sldMk cId="0" sldId="330"/>
        </pc:sldMkLst>
      </pc:sldChg>
      <pc:sldChg chg="modNotesTx">
        <pc:chgData name="Nguyễn Bá Thắng" userId="5e533826-2ba1-4543-aa3b-da93bd407a75" providerId="ADAL" clId="{95641FC2-9183-4DC5-A5DE-225E2CC31CF5}" dt="2020-05-01T06:53:59.609" v="530" actId="20577"/>
        <pc:sldMkLst>
          <pc:docMk/>
          <pc:sldMk cId="3122790687" sldId="335"/>
        </pc:sldMkLst>
      </pc:sldChg>
      <pc:sldChg chg="modNotesTx">
        <pc:chgData name="Nguyễn Bá Thắng" userId="5e533826-2ba1-4543-aa3b-da93bd407a75" providerId="ADAL" clId="{95641FC2-9183-4DC5-A5DE-225E2CC31CF5}" dt="2020-05-01T06:58:04.076" v="848" actId="20577"/>
        <pc:sldMkLst>
          <pc:docMk/>
          <pc:sldMk cId="2661724204" sldId="344"/>
        </pc:sldMkLst>
      </pc:sldChg>
      <pc:sldChg chg="modNotesTx">
        <pc:chgData name="Nguyễn Bá Thắng" userId="5e533826-2ba1-4543-aa3b-da93bd407a75" providerId="ADAL" clId="{95641FC2-9183-4DC5-A5DE-225E2CC31CF5}" dt="2020-05-01T07:06:31.780" v="1526" actId="20577"/>
        <pc:sldMkLst>
          <pc:docMk/>
          <pc:sldMk cId="4118732646" sldId="345"/>
        </pc:sldMkLst>
      </pc:sldChg>
      <pc:sldChg chg="modNotesTx">
        <pc:chgData name="Nguyễn Bá Thắng" userId="5e533826-2ba1-4543-aa3b-da93bd407a75" providerId="ADAL" clId="{95641FC2-9183-4DC5-A5DE-225E2CC31CF5}" dt="2020-05-01T07:02:17.328" v="1332" actId="20577"/>
        <pc:sldMkLst>
          <pc:docMk/>
          <pc:sldMk cId="1341670839" sldId="347"/>
        </pc:sldMkLst>
      </pc:sldChg>
      <pc:sldChg chg="modSp modNotesTx">
        <pc:chgData name="Nguyễn Bá Thắng" userId="5e533826-2ba1-4543-aa3b-da93bd407a75" providerId="ADAL" clId="{95641FC2-9183-4DC5-A5DE-225E2CC31CF5}" dt="2020-05-01T07:03:21.700" v="1431" actId="20577"/>
        <pc:sldMkLst>
          <pc:docMk/>
          <pc:sldMk cId="2474100389" sldId="348"/>
        </pc:sldMkLst>
        <pc:spChg chg="mod">
          <ac:chgData name="Nguyễn Bá Thắng" userId="5e533826-2ba1-4543-aa3b-da93bd407a75" providerId="ADAL" clId="{95641FC2-9183-4DC5-A5DE-225E2CC31CF5}" dt="2020-05-01T07:02:27.975" v="1333" actId="1076"/>
          <ac:spMkLst>
            <pc:docMk/>
            <pc:sldMk cId="2474100389" sldId="348"/>
            <ac:spMk id="3" creationId="{00000000-0000-0000-0000-000000000000}"/>
          </ac:spMkLst>
        </pc:spChg>
      </pc:sldChg>
      <pc:sldChg chg="modNotesTx">
        <pc:chgData name="Nguyễn Bá Thắng" userId="5e533826-2ba1-4543-aa3b-da93bd407a75" providerId="ADAL" clId="{95641FC2-9183-4DC5-A5DE-225E2CC31CF5}" dt="2020-05-01T07:10:06.858" v="2369" actId="20577"/>
        <pc:sldMkLst>
          <pc:docMk/>
          <pc:sldMk cId="2406700350" sldId="3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2C2D2-3B1D-4CC9-8033-E58FCB5B45B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A37F8-A2DF-480C-BEEF-B119B79B7BD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E9CA4-6935-4449-973E-86F6F27EA9C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9800"/>
            <a:ext cx="5389563" cy="3886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4188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74443-72FA-480B-AEBF-77D65B82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1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74443-72FA-480B-AEBF-77D65B8271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0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74443-72FA-480B-AEBF-77D65B8271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2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74443-72FA-480B-AEBF-77D65B8271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74443-72FA-480B-AEBF-77D65B8271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4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74443-72FA-480B-AEBF-77D65B8271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8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74443-72FA-480B-AEBF-77D65B8271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74443-72FA-480B-AEBF-77D65B8271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44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74443-72FA-480B-AEBF-77D65B8271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64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thiamine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74443-72FA-480B-AEBF-77D65B8271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6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6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510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51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0092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05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14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9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4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2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1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4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9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F15C9-0673-46DA-8184-0B57AF21A028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C1FE681-7708-49EC-909A-5900083A75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2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hyperlink" Target="https://www.youtube.com/watch?v=_0oC1P4sqBQ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719666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HÔN MÊ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572000"/>
            <a:ext cx="5826719" cy="1096899"/>
          </a:xfrm>
        </p:spPr>
        <p:txBody>
          <a:bodyPr>
            <a:normAutofit/>
          </a:bodyPr>
          <a:lstStyle/>
          <a:p>
            <a:pPr algn="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Bs Ngô Minh Triết</a:t>
            </a:r>
          </a:p>
          <a:p>
            <a:pPr algn="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ĐHYD TPHCM</a:t>
            </a:r>
          </a:p>
        </p:txBody>
      </p:sp>
      <p:pic>
        <p:nvPicPr>
          <p:cNvPr id="6" name="Âm thanh 5">
            <a:hlinkClick r:id="" action="ppaction://media"/>
            <a:extLst>
              <a:ext uri="{FF2B5EF4-FFF2-40B4-BE49-F238E27FC236}">
                <a16:creationId xmlns:a16="http://schemas.microsoft.com/office/drawing/2014/main" id="{00A150B9-FF4F-47A7-9D39-95967FB7C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4"/>
    </mc:Choice>
    <mc:Fallback xmlns="">
      <p:transition spd="slow" advTm="10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27B9D-0F04-458B-A718-F84902C79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AB6435-428E-44C8-A107-8435183F6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59658D-9AE1-44D3-B002-2BA204AB9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083C874-CFCD-47ED-9F98-DDB125C9C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05E9946-A240-42E3-B6CD-E6691BF4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15B1B45-25C3-4C58-8EB8-41BCFA02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7983A9A-7A69-406F-AFEA-AD2AE87E1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FFCBC4EF-C03E-4EED-9E9A-3097DECC0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F56545EE-F94F-4B4C-AA43-9D674566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FE2A6B2-D45B-484C-BAFD-3F4508266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C2132BF-207E-4FB2-B0FE-E6FD0A1D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27DA46AE-B5B9-4067-8DE8-615A3933F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7765" b="9093"/>
          <a:stretch/>
        </p:blipFill>
        <p:spPr>
          <a:xfrm>
            <a:off x="20" y="-1"/>
            <a:ext cx="404620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422" y="1678665"/>
            <a:ext cx="291587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Battle</a:t>
            </a:r>
          </a:p>
        </p:txBody>
      </p:sp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E4B54881-DE1A-4325-8F92-AD8B0C328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0"/>
    </mc:Choice>
    <mc:Fallback xmlns="">
      <p:transition spd="slow" advTm="14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Khám thần kinh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Glasgow</a:t>
            </a: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D350A491-D328-4A65-83F7-4E0412999E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8"/>
    </mc:Choice>
    <mc:Fallback xmlns="">
      <p:transition spd="slow" advTm="21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 tử bình th</a:t>
            </a:r>
            <a:r>
              <a:rPr lang="vi-VN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05883E8-C1C4-4173-A1D1-9641A2DBC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1" y="609600"/>
            <a:ext cx="4824718" cy="60308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 lvl="0"/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https://www.youtube.com/watch?v=_0oC1P4sqBQ</a:t>
            </a:r>
            <a:endParaRPr lang="en-US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Âm thanh 5">
            <a:hlinkClick r:id="" action="ppaction://media"/>
            <a:extLst>
              <a:ext uri="{FF2B5EF4-FFF2-40B4-BE49-F238E27FC236}">
                <a16:creationId xmlns:a16="http://schemas.microsoft.com/office/drawing/2014/main" id="{2548C0AB-7BC5-43AB-8DC7-80DBE5AF0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8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22"/>
    </mc:Choice>
    <mc:Fallback xmlns="">
      <p:transition spd="slow" advTm="42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 descr="Ảnh có chứa bánh xe&#10;&#10;Mô tả được tạo tự động">
            <a:extLst>
              <a:ext uri="{FF2B5EF4-FFF2-40B4-BE49-F238E27FC236}">
                <a16:creationId xmlns:a16="http://schemas.microsoft.com/office/drawing/2014/main" id="{778C7DBA-FFFC-452B-BA8B-085808D42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44" y="1539528"/>
            <a:ext cx="4387655" cy="4861272"/>
          </a:xfrm>
        </p:spPr>
      </p:pic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12C7335D-FA9E-4842-A24F-50A5B712B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03"/>
    </mc:Choice>
    <mc:Fallback xmlns="">
      <p:transition spd="slow" advTm="120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315" y="643467"/>
            <a:ext cx="3152284" cy="1375608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9BCE54-1128-41DD-A52F-9AF141A06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15" y="2160590"/>
            <a:ext cx="3167866" cy="344011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búp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6961534-92DF-4F5C-87DF-512BE205B2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296976" y="838200"/>
            <a:ext cx="4341709" cy="5029200"/>
          </a:xfrm>
          <a:prstGeom prst="rect">
            <a:avLst/>
          </a:prstGeom>
          <a:noFill/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Âm thanh 6">
            <a:hlinkClick r:id="" action="ppaction://media"/>
            <a:extLst>
              <a:ext uri="{FF2B5EF4-FFF2-40B4-BE49-F238E27FC236}">
                <a16:creationId xmlns:a16="http://schemas.microsoft.com/office/drawing/2014/main" id="{E060277B-42D9-4F5E-94DD-B82E9A94C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7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71"/>
    </mc:Choice>
    <mc:Fallback xmlns="">
      <p:transition spd="slow" advTm="12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315" y="643467"/>
            <a:ext cx="3152284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endParaRPr lang="en-US" sz="3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C3FD76-7898-43BC-B4DC-026F629FF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15" y="2160590"/>
            <a:ext cx="2980457" cy="344011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xứng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xứng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B2E9963D-2A1C-4971-B669-B298C0577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890" y="2019076"/>
            <a:ext cx="5149054" cy="2857724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38CAA14B-FFDA-4A4E-A274-BB2D8CC80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86"/>
    </mc:Choice>
    <mc:Fallback xmlns="">
      <p:transition spd="slow" advTm="89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Kiểu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thở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981200" y="1547583"/>
            <a:ext cx="4640635" cy="5310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16FEB1D1-7938-4A11-ACA8-2E8A540143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65"/>
    </mc:Choice>
    <mc:Fallback xmlns="">
      <p:transition spd="slow" advTm="61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Glasgow</a:t>
            </a:r>
          </a:p>
        </p:txBody>
      </p:sp>
      <p:graphicFrame>
        <p:nvGraphicFramePr>
          <p:cNvPr id="5" name="Chỗ dành sẵn cho Nội dung 4">
            <a:extLst>
              <a:ext uri="{FF2B5EF4-FFF2-40B4-BE49-F238E27FC236}">
                <a16:creationId xmlns:a16="http://schemas.microsoft.com/office/drawing/2014/main" id="{1357C2C5-DF2F-4D69-9E3D-C6A6C4E73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562059"/>
              </p:ext>
            </p:extLst>
          </p:nvPr>
        </p:nvGraphicFramePr>
        <p:xfrm>
          <a:off x="914400" y="2133600"/>
          <a:ext cx="6705601" cy="39222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0965">
                  <a:extLst>
                    <a:ext uri="{9D8B030D-6E8A-4147-A177-3AD203B41FA5}">
                      <a16:colId xmlns:a16="http://schemas.microsoft.com/office/drawing/2014/main" val="2664524664"/>
                    </a:ext>
                  </a:extLst>
                </a:gridCol>
                <a:gridCol w="1777435">
                  <a:extLst>
                    <a:ext uri="{9D8B030D-6E8A-4147-A177-3AD203B41FA5}">
                      <a16:colId xmlns:a16="http://schemas.microsoft.com/office/drawing/2014/main" val="392583669"/>
                    </a:ext>
                  </a:extLst>
                </a:gridCol>
                <a:gridCol w="1942341">
                  <a:extLst>
                    <a:ext uri="{9D8B030D-6E8A-4147-A177-3AD203B41FA5}">
                      <a16:colId xmlns:a16="http://schemas.microsoft.com/office/drawing/2014/main" val="1725569600"/>
                    </a:ext>
                  </a:extLst>
                </a:gridCol>
                <a:gridCol w="2324860">
                  <a:extLst>
                    <a:ext uri="{9D8B030D-6E8A-4147-A177-3AD203B41FA5}">
                      <a16:colId xmlns:a16="http://schemas.microsoft.com/office/drawing/2014/main" val="400973678"/>
                    </a:ext>
                  </a:extLst>
                </a:gridCol>
              </a:tblGrid>
              <a:tr h="8049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mắt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Lời nói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 động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7201769"/>
                  </a:ext>
                </a:extLst>
              </a:tr>
              <a:tr h="3768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mắt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nói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120406"/>
                  </a:ext>
                </a:extLst>
              </a:tr>
              <a:tr h="3768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 đau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 âm vô nghĩa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Duỗi mất não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595974"/>
                  </a:ext>
                </a:extLst>
              </a:tr>
              <a:tr h="8049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 lời nói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 từ không phù hợp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Gồng mất vỏ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6943275"/>
                  </a:ext>
                </a:extLst>
              </a:tr>
              <a:tr h="8049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nhiên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 hướng sai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 tay không chính xác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733756"/>
                  </a:ext>
                </a:extLst>
              </a:tr>
              <a:tr h="3768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 hướng đúng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 tay chính xác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272821"/>
                  </a:ext>
                </a:extLst>
              </a:tr>
              <a:tr h="3768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 y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lệnh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1556187"/>
                  </a:ext>
                </a:extLst>
              </a:tr>
            </a:tbl>
          </a:graphicData>
        </a:graphic>
      </p:graphicFrame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BA228AA1-C18D-4485-BC22-DCC71678F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429"/>
    </mc:Choice>
    <mc:Fallback xmlns="">
      <p:transition spd="slow" advTm="122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F68CDD00-2ABE-4B5D-BC7E-958EE7A6E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2"/>
    </mc:Choice>
    <mc:Fallback xmlns="">
      <p:transition spd="slow" advTm="12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CT, MRI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lv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083C2BDE-E214-4B67-9FB2-996BA83AC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33"/>
    </mc:Choice>
    <mc:Fallback xmlns="">
      <p:transition spd="slow" advTm="33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+mj-lt"/>
              <a:buAutoNum type="arabicPeriod"/>
            </a:pP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nhân hôn mê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nguyên nhân hôn mê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32679855-3E6F-468F-9C38-E9234B1FC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6"/>
    </mc:Choice>
    <mc:Fallback xmlns="">
      <p:transition spd="slow" advTm="12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6347714" cy="3880773"/>
          </a:xfrm>
        </p:spPr>
        <p:txBody>
          <a:bodyPr>
            <a:noAutofit/>
          </a:bodyPr>
          <a:lstStyle/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Kali, Phosphate,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nưóc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oxy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NH3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Transketolase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Wernicke.</a:t>
            </a: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Cortisol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thượng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B4E7DC36-8824-4989-8799-F616BDF58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0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96"/>
    </mc:Choice>
    <mc:Fallback xmlns="">
      <p:transition spd="slow" advTm="73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ngờ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CTscan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FACD3E2E-528C-427D-A2BF-9AE43395E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33"/>
    </mc:Choice>
    <mc:Fallback xmlns="">
      <p:transition spd="slow" advTm="3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tỏa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30%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C57CFACB-1435-44E3-8BC4-3EE290225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90"/>
    </mc:Choice>
    <mc:Fallback xmlns="">
      <p:transition spd="slow" advTm="2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hôn mê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nguyên nhân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kinh hay lan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tỏa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2a: nguyên nhân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kinh khu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phân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nguyên nhân trên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2b: lan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tỏa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nguyên nhân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06C69388-4BF1-4C3C-9751-C3E8D6345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54"/>
    </mc:Choice>
    <mc:Fallback xmlns="">
      <p:transition spd="slow" advTm="27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ỗ dành sẵn cho Nội dung 5">
            <a:extLst>
              <a:ext uri="{FF2B5EF4-FFF2-40B4-BE49-F238E27FC236}">
                <a16:creationId xmlns:a16="http://schemas.microsoft.com/office/drawing/2014/main" id="{4221B6D4-A0C9-47AF-959D-BE1E4EF44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152133"/>
              </p:ext>
            </p:extLst>
          </p:nvPr>
        </p:nvGraphicFramePr>
        <p:xfrm>
          <a:off x="0" y="1371600"/>
          <a:ext cx="8077200" cy="5518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4186808942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2894754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339873645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3547811021"/>
                    </a:ext>
                  </a:extLst>
                </a:gridCol>
              </a:tblGrid>
              <a:tr h="5831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 thương cấu trúc trên lều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 thương cấu trúc dưới lều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 não lan tỏa /Viêm màng não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extLst>
                  <a:ext uri="{0D108BD9-81ED-4DB2-BD59-A6C34878D82A}">
                    <a16:rowId xmlns:a16="http://schemas.microsoft.com/office/drawing/2014/main" val="2432097612"/>
                  </a:ext>
                </a:extLst>
              </a:tr>
              <a:tr h="18155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Đồng tử và phản xạ ánh sáng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thước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xạ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Dãn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xạ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thoát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vị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lều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thước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xạ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thương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-pinpoint,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xạ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pinpoint: opiates; 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Dãn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xạ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ngộ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độc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thuốc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anti cholinergic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extLst>
                  <a:ext uri="{0D108BD9-81ED-4DB2-BD59-A6C34878D82A}">
                    <a16:rowId xmlns:a16="http://schemas.microsoft.com/office/drawing/2014/main" val="3617605917"/>
                  </a:ext>
                </a:extLst>
              </a:tr>
              <a:tr h="15074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 động mắt phản xạ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 thường (xu hướng nhìn về bên tổn thương)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Nhìn xa tổn thương, mất phản xạ mắt búp bê ngang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thuốc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thần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Wernicke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extLst>
                  <a:ext uri="{0D108BD9-81ED-4DB2-BD59-A6C34878D82A}">
                    <a16:rowId xmlns:a16="http://schemas.microsoft.com/office/drawing/2014/main" val="1193571227"/>
                  </a:ext>
                </a:extLst>
              </a:tr>
              <a:tr h="15074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Đáp ứng vận động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xứng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xứng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thoát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vị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lều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xứng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thương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xứng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thương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xứng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hiếm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xứng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hạ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ĐH,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ĐH,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469" marR="61469" marT="0" marB="0"/>
                </a:tc>
                <a:extLst>
                  <a:ext uri="{0D108BD9-81ED-4DB2-BD59-A6C34878D82A}">
                    <a16:rowId xmlns:a16="http://schemas.microsoft.com/office/drawing/2014/main" val="3926071884"/>
                  </a:ext>
                </a:extLst>
              </a:tr>
            </a:tbl>
          </a:graphicData>
        </a:graphic>
      </p:graphicFrame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9B18670F-53E0-443C-A9CB-70A74EABA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3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88"/>
    </mc:Choice>
    <mc:Fallback xmlns="">
      <p:transition spd="slow" advTm="94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Nhồi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96702B74-40EC-48AB-86CA-B6D76AC39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67"/>
    </mc:Choice>
    <mc:Fallback xmlns="">
      <p:transition spd="slow" advTm="26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6DF402E6-906E-4A8D-A6B2-36104D14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6" y="1220922"/>
            <a:ext cx="3913938" cy="441787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90CF39-3B0D-4A9A-9B1E-3E251E2C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70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đạp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đạp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đập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lú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24D4E11B-7712-400C-B165-EF8377D8E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16"/>
    </mc:Choice>
    <mc:Fallback xmlns="">
      <p:transition spd="slow" advTm="36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 máu ngoài màng cứng</a:t>
            </a: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935722FB-297B-4C64-AC12-ACC7AFB1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" y="1230547"/>
            <a:ext cx="3922172" cy="440825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AE070D-4247-42C1-A9D3-9330001D2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say,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tai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nạn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2h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8420AC46-9CBB-4E9B-88E7-163FF897B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3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04"/>
    </mc:Choice>
    <mc:Fallback xmlns="">
      <p:transition spd="slow" advTm="30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 huyết não</a:t>
            </a: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F154936B-A53E-4DFD-96BE-6BC73D321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0" y="1218552"/>
            <a:ext cx="3937844" cy="444954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AA7405-C606-4BF4-9BB9-FEF860875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60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THA.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ngột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½ (T),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200/110 mmHg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BN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4B13F5EA-EADF-43EF-A96F-68CFBF393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1"/>
    </mc:Choice>
    <mc:Fallback xmlns="">
      <p:transition spd="slow" advTm="34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Nhồi máu não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474B247-45FC-4FB8-894D-A75E7898B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7" y="1111810"/>
            <a:ext cx="3889697" cy="46031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rung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nhĩ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ngột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½ (P).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NV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(T),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½ (P) 0/5. 2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BN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GCS 6 đ (E1V1M4),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(T) 5 mm PXAS (-).</a:t>
            </a: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BEB30FC3-6CAE-4326-BA91-09019DAD6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30"/>
    </mc:Choice>
    <mc:Fallback xmlns="">
      <p:transition spd="slow" advTm="45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1189A055-53E7-4FD9-B633-37A8446AFF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1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0"/>
    </mc:Choice>
    <mc:Fallback xmlns="">
      <p:transition spd="slow" advTm="1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Abcess não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A6FF57C-B730-4998-A727-160E8517D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2" y="1891462"/>
            <a:ext cx="4443826" cy="28329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c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FDDB34DF-9A13-49B9-B884-8D60CA5695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14"/>
    </mc:Choice>
    <mc:Fallback xmlns="">
      <p:transition spd="slow" advTm="23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não</a:t>
            </a:r>
            <a:b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BA73883-DF53-425F-AAEB-E8475FF7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3" y="1047205"/>
            <a:ext cx="3964611" cy="48201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di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huống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hay c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muộn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tr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đau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kinh khu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thay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34E029DA-E242-4CD4-8ACC-CA7BCC460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52"/>
    </mc:Choice>
    <mc:Fallback xmlns="">
      <p:transition spd="slow" advTm="29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lều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nhồi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066B6470-B488-41EF-9AC5-DE039947D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84"/>
    </mc:Choice>
    <mc:Fallback xmlns="">
      <p:transition spd="slow" advTm="19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 động mạch thân nền do huyết khối hay thuyên tắc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4580D44-0133-43B9-AB54-E9837B185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5" y="1905000"/>
            <a:ext cx="4678949" cy="2667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 lvl="0"/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căn rung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nhĩ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ngột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sau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hôn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mê+liệt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chi.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GCS 4 đ (E1V1M2),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bên 1mm PXAS (-),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búp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bê ngang.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985908F4-8F71-434E-AC80-541782ECA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77"/>
    </mc:Choice>
    <mc:Fallback xmlns="">
      <p:transition spd="slow" advTm="38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pPr lvl="0"/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 huyết cầu não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DE7B34C-C4E6-485E-B571-AA7B0D59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2" y="1751247"/>
            <a:ext cx="4719292" cy="29731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 lvl="0"/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nam 65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căn THA,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ngột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đau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hôn mê.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mê GCS 4 đ (E1V1M2),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1mm 2 bên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PXAS,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PXMBB ngang. HA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NV 220/120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mmHg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983A6C6C-609F-4C46-B80F-221FA9FE5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08"/>
    </mc:Choice>
    <mc:Fallback xmlns="">
      <p:transition spd="slow" advTm="36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pPr lvl="0"/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 huyết hoặc nhồi máu tiểu não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C7B5D467-13A5-472D-AD7D-B3AA01D56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" y="2086118"/>
            <a:ext cx="4748141" cy="24096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 lvl="0"/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nam 54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ngột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tay chân (T)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táo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Theo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N3 sau NV, BN hôn mê.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55CF9A8A-FBA4-4252-8EED-B060A485C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2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71"/>
    </mc:Choice>
    <mc:Fallback xmlns="">
      <p:transition spd="slow" advTm="32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tỏa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24000"/>
            <a:ext cx="6347714" cy="4517363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nhện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ethanol, opioid)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tỏa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24174F99-C698-4260-BE7E-71EE0A4EA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4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72"/>
    </mc:Choice>
    <mc:Fallback xmlns="">
      <p:transition spd="slow" advTm="41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15493617-E563-47C3-A173-96DE81678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85"/>
    </mc:Choice>
    <mc:Fallback xmlns="">
      <p:transition spd="slow" advTm="26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3484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68234" y="3681413"/>
            <a:ext cx="357266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23" y="-8467"/>
            <a:ext cx="4495777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</p:spPr>
        <p:txBody>
          <a:bodyPr anchor="ctr">
            <a:normAutofit/>
          </a:bodyPr>
          <a:lstStyle/>
          <a:p>
            <a:pPr lvl="0"/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 huyết khoang dưới nhện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B5986B9-7292-4C54-9687-BA23A2ED3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03" y="1318454"/>
            <a:ext cx="4052475" cy="47259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293" y="2837329"/>
            <a:ext cx="3384741" cy="3317938"/>
          </a:xfrm>
        </p:spPr>
        <p:txBody>
          <a:bodyPr anchor="t">
            <a:normAutofit/>
          </a:bodyPr>
          <a:lstStyle/>
          <a:p>
            <a:pPr lvl="0"/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nam 57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ngột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đau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dội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nôn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ói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BN mê GCS 8đ (E1V2M5),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Kernig</a:t>
            </a:r>
            <a:r>
              <a:rPr lang="vi-V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(+)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35C5FDFA-C060-49C2-A87C-6201FF67CE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18"/>
    </mc:Choice>
    <mc:Fallback xmlns="">
      <p:transition spd="slow" advTm="29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insulin,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insulinoma.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ĐK,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Glucose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&lt;30 mg/dl.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ường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ưu trương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37930C9C-8567-419C-90E8-988955152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0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17"/>
    </mc:Choice>
    <mc:Fallback xmlns="">
      <p:transition spd="slow" advTm="46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dậy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C6C6195E-1567-431F-BBE5-D79F42892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35"/>
    </mc:Choice>
    <mc:Fallback xmlns="">
      <p:transition spd="slow" advTm="36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catheter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thiamine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naloxone.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opiates,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opiates naloxone.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benzodiazepine,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flumazenil.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1348DE60-3C8B-45BB-95E7-5D452F3A3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53"/>
    </mc:Choice>
    <mc:Fallback xmlns="">
      <p:transition spd="slow" advTm="109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yếu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tố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tuổi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thân,tình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khoa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Hôn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mê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tổn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thương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B11C249C-2ADD-4BE3-8E91-FF156F94F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1"/>
    </mc:Choice>
    <mc:Fallback xmlns="">
      <p:transition spd="slow" advTm="20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CHÂN THÀNH CÁM ƠN</a:t>
            </a:r>
          </a:p>
        </p:txBody>
      </p:sp>
      <p:pic>
        <p:nvPicPr>
          <p:cNvPr id="4" name="Content Placeholder 3" descr="20140818_092915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914400" y="1676400"/>
            <a:ext cx="6568016" cy="4926012"/>
          </a:xfrm>
        </p:spPr>
      </p:pic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0BD2240C-890A-40F7-BB37-1FF51F29D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3"/>
    </mc:Choice>
    <mc:Fallback xmlns="">
      <p:transition spd="slow" advTm="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bệnh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hôn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mê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ClrTx/>
              <a:buSzPct val="70000"/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1295400"/>
            <a:ext cx="4953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34E8892A-A5A6-42DE-979A-15AE61607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89"/>
    </mc:Choice>
    <mc:Fallback xmlns="">
      <p:transition spd="slow" advTm="46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03EE5E94-4174-4D2B-BEF2-6A50A1609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3"/>
    </mc:Choice>
    <mc:Fallback xmlns="">
      <p:transition spd="slow" advTm="1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ngột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Sau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Âm thanh 4">
            <a:hlinkClick r:id="" action="ppaction://media"/>
            <a:extLst>
              <a:ext uri="{FF2B5EF4-FFF2-40B4-BE49-F238E27FC236}">
                <a16:creationId xmlns:a16="http://schemas.microsoft.com/office/drawing/2014/main" id="{0FD2FB32-E6BD-46C8-8D8F-7F2B88D40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26"/>
    </mc:Choice>
    <mc:Fallback xmlns="">
      <p:transition spd="slow" advTm="47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F4262A74-4DC2-4EE7-A50F-9B5138D89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91"/>
    </mc:Choice>
    <mc:Fallback xmlns="">
      <p:transition spd="slow" advTm="82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27B9D-0F04-458B-A718-F84902C79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AB6435-428E-44C8-A107-8435183F6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59658D-9AE1-44D3-B002-2BA204AB9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083C874-CFCD-47ED-9F98-DDB125C9C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605E9946-A240-42E3-B6CD-E6691BF4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15B1B45-25C3-4C58-8EB8-41BCFA02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87983A9A-7A69-406F-AFEA-AD2AE87E1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FFCBC4EF-C03E-4EED-9E9A-3097DECC0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56545EE-F94F-4B4C-AA43-9D674566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FE2A6B2-D45B-484C-BAFD-3F4508266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2132BF-207E-4FB2-B0FE-E6FD0A1D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gấu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8B0A5F12-856F-4C50-A3F9-EC2470CAD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6592" b="12896"/>
          <a:stretch/>
        </p:blipFill>
        <p:spPr>
          <a:xfrm>
            <a:off x="508000" y="468621"/>
            <a:ext cx="6206002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379F6DC6-D0EE-4A10-9377-3BAA06E98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4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0"/>
    </mc:Choice>
    <mc:Fallback xmlns="">
      <p:transition spd="slow" advTm="1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1827</Words>
  <Application>Microsoft Office PowerPoint</Application>
  <PresentationFormat>Trình chiếu Trên màn hình (4:3)</PresentationFormat>
  <Paragraphs>221</Paragraphs>
  <Slides>42</Slides>
  <Notes>9</Notes>
  <HiddenSlides>0</HiddenSlides>
  <MMClips>42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42</vt:i4>
      </vt:variant>
    </vt:vector>
  </HeadingPairs>
  <TitlesOfParts>
    <vt:vector size="48" baseType="lpstr">
      <vt:lpstr>Arial</vt:lpstr>
      <vt:lpstr>Calibri</vt:lpstr>
      <vt:lpstr>Times New Roman</vt:lpstr>
      <vt:lpstr>Trebuchet MS</vt:lpstr>
      <vt:lpstr>Wingdings 3</vt:lpstr>
      <vt:lpstr>Facet</vt:lpstr>
      <vt:lpstr>Tiếp cận bệnh nhân HÔN MÊ</vt:lpstr>
      <vt:lpstr>Mục tiêu học tập</vt:lpstr>
      <vt:lpstr>Dàn bài</vt:lpstr>
      <vt:lpstr>Định nghĩa</vt:lpstr>
      <vt:lpstr>Sinh lý bệnh hôn mê</vt:lpstr>
      <vt:lpstr>Đánh giá lâm sàng</vt:lpstr>
      <vt:lpstr>Bệnh sử</vt:lpstr>
      <vt:lpstr>Khám tổng quát</vt:lpstr>
      <vt:lpstr>Dấu hiệu mắt gấu trúc</vt:lpstr>
      <vt:lpstr>Dấu hiệu Battle</vt:lpstr>
      <vt:lpstr>Khám thần kinh</vt:lpstr>
      <vt:lpstr>Đồng tử bình thường</vt:lpstr>
      <vt:lpstr>Các bất thường đồng tử</vt:lpstr>
      <vt:lpstr>Vận động mắt phản xạ</vt:lpstr>
      <vt:lpstr>Đáp ứng vận động với kích thích đau</vt:lpstr>
      <vt:lpstr>Kiểu thở</vt:lpstr>
      <vt:lpstr>Thang điểm Glasgow</vt:lpstr>
      <vt:lpstr>Khảo sát cận lâm sàng</vt:lpstr>
      <vt:lpstr>Hình ảnh học</vt:lpstr>
      <vt:lpstr>Xét nghiệm sinh hóa</vt:lpstr>
      <vt:lpstr>Dịch não tủy</vt:lpstr>
      <vt:lpstr>Điện não đồ</vt:lpstr>
      <vt:lpstr>Tiếp cận chẩn đoán nguyên nhân</vt:lpstr>
      <vt:lpstr>Đánh giá nguyên nhân hôn mê</vt:lpstr>
      <vt:lpstr>Tổn thương cấu trúc trên lều</vt:lpstr>
      <vt:lpstr>Tụ máu dưới màng cứng</vt:lpstr>
      <vt:lpstr>Tụ máu ngoài màng cứng</vt:lpstr>
      <vt:lpstr>Xuất huyết não</vt:lpstr>
      <vt:lpstr>Nhồi máu não</vt:lpstr>
      <vt:lpstr>Abcess não</vt:lpstr>
      <vt:lpstr>U não </vt:lpstr>
      <vt:lpstr>Tổn thương cấu trúc dưới lều</vt:lpstr>
      <vt:lpstr>Tắc động mạch thân nền do huyết khối hay thuyên tắc</vt:lpstr>
      <vt:lpstr>Xuất huyết cầu não</vt:lpstr>
      <vt:lpstr>Xuất huyết hoặc nhồi máu tiểu não</vt:lpstr>
      <vt:lpstr>Bệnh não lan tỏa</vt:lpstr>
      <vt:lpstr>Viêm màng não và viêm não</vt:lpstr>
      <vt:lpstr>Xuất huyết khoang dưới nhện</vt:lpstr>
      <vt:lpstr>Hạ đường huyết</vt:lpstr>
      <vt:lpstr>Xử trí cấp cứu hôn mê</vt:lpstr>
      <vt:lpstr>Tiên lượng</vt:lpstr>
      <vt:lpstr>CHÂN THÀNH CÁM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Tiếp cận bệnh nhân HÔN MÊ</dc:title>
  <dc:creator>Ngô Minh  Triết</dc:creator>
  <cp:lastModifiedBy>Ngô Minh  Triết</cp:lastModifiedBy>
  <cp:revision>29</cp:revision>
  <dcterms:created xsi:type="dcterms:W3CDTF">2020-04-28T02:43:21Z</dcterms:created>
  <dcterms:modified xsi:type="dcterms:W3CDTF">2020-05-22T07:48:51Z</dcterms:modified>
</cp:coreProperties>
</file>